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737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Introducción al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4074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Exploraremos los conceptos fundamentales del Machine Learning, preparando a estudiantes y profesionales para avanzar en su carrera y entender mejor esta apasionante disciplina. Descubriremos qué es el ML, por qué es tan importante, sus diferentes tipos y algunos algoritmos clave.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76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Resumen y Próximos Pasos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1463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Hoy cubrimos los fundamentos del Machine Learning: sus tres tipos principales (Supervisado, No Supervisado, Refuerzo) y algoritmos clave (K-NN, Regresión Lineal).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Comprendimos el sobreajuste, un desafío crucial. Esta base teórica te capacita para construir modelos y explorar herramientas más avanzadas.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92044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¿Qué es el Machine Learning?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Machine Learning es una rama de la IA. Permite a los sistemas aprender directamente de los datos, sin programación explícita.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4083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algoritmos aprenden a identificar patrones complejos por sí mismos. Es una alternativa flexible a los sistemas "expertos" tradicionales.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1663541"/>
            <a:ext cx="92973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Tipos Principales de Machine Learning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4495324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574" y="3488531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3159" y="3512820"/>
            <a:ext cx="37212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Supervisado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273159" y="4360307"/>
            <a:ext cx="37212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Aprende con "respuestas correctas" o datos etiquetados.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9293662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12" y="3488531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71497" y="3512820"/>
            <a:ext cx="37212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No Supervisado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071497" y="4360307"/>
            <a:ext cx="37212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Descubre patrones en datos sin etiquetas.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4495324" y="56051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574" y="566308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73159" y="5687378"/>
            <a:ext cx="39191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por Refuerzo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273159" y="6182916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Aprende por prueba y error, maximizando recompensas.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53797"/>
            <a:ext cx="92973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Supervisado: Con un "Maestro"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20804"/>
            <a:ext cx="92973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601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Clasificación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55658"/>
            <a:ext cx="88187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Predice una categoría discreta. Por ejemplo, ¿es este email "spam" o "no spam"? O, ¿qué dígito (0-9) representa esta imagen?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600337"/>
            <a:ext cx="92973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48396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Regresión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335191"/>
            <a:ext cx="88187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Predice un valor numérico continuo. Por ejemplo, ¿cuál será el precio exacto de una casa? O, ¿cuántos clics recibirá un anuncio?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609755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Este es el tipo más común de ML. El algoritmo recibe datos de entrada con sus etiquetas correctas. Es fundamental para muchas aplicaciones prácticas.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8712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 Desafío del Sobreajuste (Overfitting)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5815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sobreajuste ocurre cuando un modelo memoriza el ruido en los datos de entrenamiento. Funciona mal con datos nuevos e invisibles.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29340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evitarlo, dividimos los datos en conjuntos de entrenamiento y prueba. Esto evalúa el rendimiento del modelo con datos desconocidos.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89422"/>
            <a:ext cx="92973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No Supervisado: Patrones Ocultos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85642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6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189690"/>
            <a:ext cx="28996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Agrupa datos similares. Segmenta clientes por comportamiento de compra, sin etiquetas previas.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76" y="285642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36576" y="36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Visualización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036576" y="4189690"/>
            <a:ext cx="28996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Simplifica datos complejos para una mejor comprensión visual.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428" y="285642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5428" y="3694152"/>
            <a:ext cx="28996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Reducción Dimensional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35428" y="4541639"/>
            <a:ext cx="28996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Disminuye el número de características de los datos, manteniendo la información esencial.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6374011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este tipo de aprendizaje, el algoritmo explora los datos y encuentra su estructura inherente. No se utilizan etiquetas para guiar el proceso.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47103" y="620792"/>
            <a:ext cx="9393793" cy="132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Aprendizaje por Refuerzo: De la Experiencia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03" y="2286000"/>
            <a:ext cx="1127879" cy="13535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13358" y="2511504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Agente de IA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913358" y="2978468"/>
            <a:ext cx="79275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Toma decisiones en un entorno interactivo.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03" y="3639503"/>
            <a:ext cx="1127879" cy="13535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13358" y="3865007"/>
            <a:ext cx="348222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Maximiza Recompensa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913358" y="4331970"/>
            <a:ext cx="79275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Aprende las mejores acciones a través de la experimentación.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03" y="4993005"/>
            <a:ext cx="1127879" cy="1639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13358" y="5218509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Aplicaciones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913358" y="5685473"/>
            <a:ext cx="7927538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 de IA en juegos (AlphaGo) y robótica. Fundamental para vehículos autónomos.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47103" y="6886694"/>
            <a:ext cx="93937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agente no recibe instrucciones explícitas. Descubre la estrategia óptima mediante ensayo y error.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035" y="519470"/>
            <a:ext cx="9650730" cy="1111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Algoritmo en Acción: K-Nearest Neighbors (K-NN)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61035" y="1913811"/>
            <a:ext cx="9650730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K-NN es un algoritmo de clasificación supervisada. Clasifica nuevos datos por sus "k" vecinos más cercanos. Adopta la etiqueta más común entre ellos.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73443" y="2730818"/>
            <a:ext cx="22860" cy="4166116"/>
          </a:xfrm>
          <a:prstGeom prst="roundRect">
            <a:avLst>
              <a:gd name="adj" fmla="val 123950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1063050" y="2931795"/>
            <a:ext cx="566618" cy="22860"/>
          </a:xfrm>
          <a:prstGeom prst="roundRect">
            <a:avLst>
              <a:gd name="adj" fmla="val 123950"/>
            </a:avLst>
          </a:prstGeom>
          <a:solidFill>
            <a:srgbClr val="44426B"/>
          </a:solidFill>
          <a:ln/>
        </p:spPr>
      </p:sp>
      <p:sp>
        <p:nvSpPr>
          <p:cNvPr id="7" name="Shape 4"/>
          <p:cNvSpPr/>
          <p:nvPr/>
        </p:nvSpPr>
        <p:spPr>
          <a:xfrm>
            <a:off x="660975" y="2730818"/>
            <a:ext cx="424934" cy="42493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40093" y="2776597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817965" y="2795707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Nuevos Datos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817965" y="3186708"/>
            <a:ext cx="849380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presenta un nuevo punto sin clasificar.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63050" y="4067770"/>
            <a:ext cx="566618" cy="22860"/>
          </a:xfrm>
          <a:prstGeom prst="roundRect">
            <a:avLst>
              <a:gd name="adj" fmla="val 123950"/>
            </a:avLst>
          </a:prstGeom>
          <a:solidFill>
            <a:srgbClr val="44426B"/>
          </a:solidFill>
          <a:ln/>
        </p:spPr>
      </p:sp>
      <p:sp>
        <p:nvSpPr>
          <p:cNvPr id="12" name="Shape 9"/>
          <p:cNvSpPr/>
          <p:nvPr/>
        </p:nvSpPr>
        <p:spPr>
          <a:xfrm>
            <a:off x="660975" y="3866793"/>
            <a:ext cx="424934" cy="42493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740093" y="3912572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817965" y="3931682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Distancia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817965" y="4322683"/>
            <a:ext cx="849380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 la distancia a todos los puntos de entrenamiento.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63050" y="5203746"/>
            <a:ext cx="566618" cy="22860"/>
          </a:xfrm>
          <a:prstGeom prst="roundRect">
            <a:avLst>
              <a:gd name="adj" fmla="val 123950"/>
            </a:avLst>
          </a:prstGeom>
          <a:solidFill>
            <a:srgbClr val="44426B"/>
          </a:solidFill>
          <a:ln/>
        </p:spPr>
      </p:sp>
      <p:sp>
        <p:nvSpPr>
          <p:cNvPr id="17" name="Shape 14"/>
          <p:cNvSpPr/>
          <p:nvPr/>
        </p:nvSpPr>
        <p:spPr>
          <a:xfrm>
            <a:off x="660975" y="5002768"/>
            <a:ext cx="424934" cy="42493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8" name="Text 15"/>
          <p:cNvSpPr/>
          <p:nvPr/>
        </p:nvSpPr>
        <p:spPr>
          <a:xfrm>
            <a:off x="740093" y="5048548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817965" y="5067657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 Vecinos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817965" y="5458658"/>
            <a:ext cx="849380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Identifica los 'k' puntos más cercanos.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063050" y="6339721"/>
            <a:ext cx="566618" cy="22860"/>
          </a:xfrm>
          <a:prstGeom prst="roundRect">
            <a:avLst>
              <a:gd name="adj" fmla="val 123950"/>
            </a:avLst>
          </a:prstGeom>
          <a:solidFill>
            <a:srgbClr val="44426B"/>
          </a:solidFill>
          <a:ln/>
        </p:spPr>
      </p:sp>
      <p:sp>
        <p:nvSpPr>
          <p:cNvPr id="22" name="Shape 19"/>
          <p:cNvSpPr/>
          <p:nvPr/>
        </p:nvSpPr>
        <p:spPr>
          <a:xfrm>
            <a:off x="660975" y="6138743"/>
            <a:ext cx="424934" cy="42493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23" name="Text 20"/>
          <p:cNvSpPr/>
          <p:nvPr/>
        </p:nvSpPr>
        <p:spPr>
          <a:xfrm>
            <a:off x="740093" y="6184523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817965" y="6203632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Voto Mayoritario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817965" y="6594634"/>
            <a:ext cx="849380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Asigna la clase más frecuente entre los vecinos.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61035" y="7109341"/>
            <a:ext cx="9650730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 la base de muchos sistemas de recomendación, prediciendo preferencias. Por ejemplo, si tus gustos se parecen a otros usuarios, te recomienda sus productos.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448" y="418386"/>
            <a:ext cx="737782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Algoritmo en Acción: Regresión Lineal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448" y="1170027"/>
            <a:ext cx="13565505" cy="71401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64223" y="8310205"/>
            <a:ext cx="152043" cy="152043"/>
          </a:xfrm>
          <a:prstGeom prst="roundRect">
            <a:avLst>
              <a:gd name="adj" fmla="val 12028"/>
            </a:avLst>
          </a:prstGeom>
          <a:solidFill>
            <a:srgbClr val="5B33FF"/>
          </a:solidFill>
          <a:ln/>
        </p:spPr>
      </p:sp>
      <p:sp>
        <p:nvSpPr>
          <p:cNvPr id="5" name="Text 2"/>
          <p:cNvSpPr/>
          <p:nvPr/>
        </p:nvSpPr>
        <p:spPr>
          <a:xfrm>
            <a:off x="6377226" y="8310205"/>
            <a:ext cx="861774" cy="15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Tamaño (m²)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7391400" y="8310205"/>
            <a:ext cx="152043" cy="152043"/>
          </a:xfrm>
          <a:prstGeom prst="roundRect">
            <a:avLst>
              <a:gd name="adj" fmla="val 12028"/>
            </a:avLst>
          </a:prstGeom>
          <a:solidFill>
            <a:srgbClr val="A38CFF"/>
          </a:solidFill>
          <a:ln/>
        </p:spPr>
      </p:sp>
      <p:sp>
        <p:nvSpPr>
          <p:cNvPr id="7" name="Text 4"/>
          <p:cNvSpPr/>
          <p:nvPr/>
        </p:nvSpPr>
        <p:spPr>
          <a:xfrm>
            <a:off x="7604403" y="8310205"/>
            <a:ext cx="659130" cy="15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Precio (€)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32448" y="8937784"/>
            <a:ext cx="1356550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Regresión Lineal establece una relación lineal entre entradas y salida numérica. Cada característica tiene un "peso" que indica su impacto.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32448" y="9352240"/>
            <a:ext cx="1356550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Por ejemplo, el tamaño de una casa tiene un alto peso positivo en el precio. Su gran ventaja es su fácil interpretación.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2025-05-30T12:07:00Z</dcterms:created>
  <dcterms:modified xsi:type="dcterms:W3CDTF">2025-05-30T12:07:00Z</dcterms:modified>
</cp:coreProperties>
</file>